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2"/>
  </p:notes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</p:sldIdLst>
  <p:sldSz cx="18288000" cy="10287000"/>
  <p:notesSz cx="6858000" cy="9144000"/>
  <p:embeddedFontLst>
    <p:embeddedFont>
      <p:font typeface="Source Sans Pro" charset="1" panose="020B0503030403020204"/>
      <p:regular r:id="rId6"/>
    </p:embeddedFont>
    <p:embeddedFont>
      <p:font typeface="Source Sans Pro Bold" charset="1" panose="020B0703030403020204"/>
      <p:regular r:id="rId7"/>
    </p:embeddedFont>
    <p:embeddedFont>
      <p:font typeface="Source Sans Pro Italics" charset="1" panose="020B0503030403090204"/>
      <p:regular r:id="rId8"/>
    </p:embeddedFont>
    <p:embeddedFont>
      <p:font typeface="Source Sans Pro Bold Italics" charset="1" panose="020B0703030403090204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Arturo" charset="1" panose="02000503020000020004"/>
      <p:regular r:id="rId14"/>
    </p:embeddedFont>
    <p:embeddedFont>
      <p:font typeface="Arturo Bold" charset="1" panose="02000503020000020004"/>
      <p:regular r:id="rId15"/>
    </p:embeddedFont>
    <p:embeddedFont>
      <p:font typeface="Arturo Bold Italics" charset="1" panose="02000503020000020004"/>
      <p:regular r:id="rId16"/>
    </p:embeddedFont>
    <p:embeddedFont>
      <p:font typeface="Arturo Semi-Bold Italics" charset="1" panose="02000503020000020004"/>
      <p:regular r:id="rId17"/>
    </p:embeddedFont>
    <p:embeddedFont>
      <p:font typeface="Arturo Heavy" charset="1" panose="02000503020000020004"/>
      <p:regular r:id="rId18"/>
    </p:embeddedFont>
    <p:embeddedFont>
      <p:font typeface="Arturo Heavy Italics" charset="1" panose="020005030200000200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29" Target="slides/slide10.xml" Type="http://schemas.openxmlformats.org/officeDocument/2006/relationships/slide"/><Relationship Id="rId3" Target="viewProps.xml" Type="http://schemas.openxmlformats.org/officeDocument/2006/relationships/viewProps"/><Relationship Id="rId30" Target="slides/slide11.xml" Type="http://schemas.openxmlformats.org/officeDocument/2006/relationships/slide"/><Relationship Id="rId31" Target="slides/slide12.xml" Type="http://schemas.openxmlformats.org/officeDocument/2006/relationships/slide"/><Relationship Id="rId32" Target="notesMasters/notesMaster1.xml" Type="http://schemas.openxmlformats.org/officeDocument/2006/relationships/notesMaster"/><Relationship Id="rId33" Target="theme/theme2.xml" Type="http://schemas.openxmlformats.org/officeDocument/2006/relationships/theme"/><Relationship Id="rId34" Target="notesSlides/notesSlide1.xml" Type="http://schemas.openxmlformats.org/officeDocument/2006/relationships/notesSlide"/><Relationship Id="rId35" Target="notesSlides/notesSlide2.xml" Type="http://schemas.openxmlformats.org/officeDocument/2006/relationships/notesSlide"/><Relationship Id="rId36" Target="notesSlides/notesSlide3.xml" Type="http://schemas.openxmlformats.org/officeDocument/2006/relationships/notesSlide"/><Relationship Id="rId37" Target="notesSlides/notesSlide4.xml" Type="http://schemas.openxmlformats.org/officeDocument/2006/relationships/notesSlide"/><Relationship Id="rId38" Target="notesSlides/notesSlide5.xml" Type="http://schemas.openxmlformats.org/officeDocument/2006/relationships/notesSlide"/><Relationship Id="rId39" Target="notesSlides/notesSlide6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083051"/>
            <a:ext cx="8490417" cy="1187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99"/>
              </a:lnSpc>
            </a:pPr>
            <a:r>
              <a:rPr lang="en-US" sz="9999">
                <a:solidFill>
                  <a:srgbClr val="FFFFFF"/>
                </a:solidFill>
                <a:latin typeface="Arturo"/>
              </a:rPr>
              <a:t>Unifest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6645412" y="-4575815"/>
            <a:ext cx="12095712" cy="12668977"/>
          </a:xfrm>
          <a:custGeom>
            <a:avLst/>
            <a:gdLst/>
            <a:ahLst/>
            <a:cxnLst/>
            <a:rect r="r" b="b" t="t" l="l"/>
            <a:pathLst>
              <a:path h="12668977" w="12095712">
                <a:moveTo>
                  <a:pt x="0" y="0"/>
                </a:moveTo>
                <a:lnTo>
                  <a:pt x="12095712" y="0"/>
                </a:lnTo>
                <a:lnTo>
                  <a:pt x="12095712" y="12668977"/>
                </a:lnTo>
                <a:lnTo>
                  <a:pt x="0" y="12668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77" t="0" r="-2414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21768" y="2241797"/>
            <a:ext cx="10543000" cy="5851365"/>
          </a:xfrm>
          <a:custGeom>
            <a:avLst/>
            <a:gdLst/>
            <a:ahLst/>
            <a:cxnLst/>
            <a:rect r="r" b="b" t="t" l="l"/>
            <a:pathLst>
              <a:path h="5851365" w="10543000">
                <a:moveTo>
                  <a:pt x="0" y="0"/>
                </a:moveTo>
                <a:lnTo>
                  <a:pt x="10543000" y="0"/>
                </a:lnTo>
                <a:lnTo>
                  <a:pt x="10543000" y="5851365"/>
                </a:lnTo>
                <a:lnTo>
                  <a:pt x="0" y="58513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964246" y="2683400"/>
            <a:ext cx="5458044" cy="4920201"/>
          </a:xfrm>
          <a:custGeom>
            <a:avLst/>
            <a:gdLst/>
            <a:ahLst/>
            <a:cxnLst/>
            <a:rect r="r" b="b" t="t" l="l"/>
            <a:pathLst>
              <a:path h="4920201" w="5458044">
                <a:moveTo>
                  <a:pt x="0" y="0"/>
                </a:moveTo>
                <a:lnTo>
                  <a:pt x="5458044" y="0"/>
                </a:lnTo>
                <a:lnTo>
                  <a:pt x="5458044" y="4920200"/>
                </a:lnTo>
                <a:lnTo>
                  <a:pt x="0" y="4920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093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484989"/>
            <a:ext cx="3273102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55"/>
              </a:lnSpc>
            </a:pPr>
            <a:r>
              <a:rPr lang="en-US" sz="2300">
                <a:solidFill>
                  <a:srgbClr val="FFFFFF">
                    <a:alpha val="80000"/>
                  </a:srgbClr>
                </a:solidFill>
                <a:latin typeface="Source Sans Pro"/>
              </a:rPr>
              <a:t>1⁰ semestre/2024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104900"/>
            <a:ext cx="3329338" cy="30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24"/>
              </a:lnSpc>
            </a:pPr>
            <a:r>
              <a:rPr lang="en-US" sz="2499">
                <a:solidFill>
                  <a:srgbClr val="8C52FF"/>
                </a:solidFill>
                <a:latin typeface="Source Sans Pro Bold"/>
              </a:rPr>
              <a:t>TIAW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578497"/>
            <a:ext cx="5616712" cy="3048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FFFFFF"/>
                </a:solidFill>
                <a:latin typeface="Arimo Bold"/>
              </a:rPr>
              <a:t>Equipe</a:t>
            </a:r>
          </a:p>
          <a:p>
            <a:pPr algn="l" marL="488632" indent="-244316" lvl="1">
              <a:lnSpc>
                <a:spcPts val="2916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Arimo"/>
              </a:rPr>
              <a:t>Ana Luiza Moreira Martins</a:t>
            </a:r>
          </a:p>
          <a:p>
            <a:pPr algn="l" marL="488632" indent="-244316" lvl="1">
              <a:lnSpc>
                <a:spcPts val="2916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Arimo"/>
              </a:rPr>
              <a:t>Arthur Rezende de Almeida</a:t>
            </a:r>
          </a:p>
          <a:p>
            <a:pPr algn="l" marL="488632" indent="-244316" lvl="1">
              <a:lnSpc>
                <a:spcPts val="2916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Arimo"/>
              </a:rPr>
              <a:t>Higor Gonçalves Barbosa</a:t>
            </a:r>
          </a:p>
          <a:p>
            <a:pPr algn="l" marL="488632" indent="-244316" lvl="1">
              <a:lnSpc>
                <a:spcPts val="2916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Arimo"/>
              </a:rPr>
              <a:t>Igor Sena Cordeiro</a:t>
            </a:r>
          </a:p>
          <a:p>
            <a:pPr algn="l" marL="488632" indent="-244316" lvl="1">
              <a:lnSpc>
                <a:spcPts val="2916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Arimo"/>
              </a:rPr>
              <a:t>Lucas Ramalho de Barros Torres</a:t>
            </a:r>
          </a:p>
          <a:p>
            <a:pPr algn="l" marL="488632" indent="-244316" lvl="1">
              <a:lnSpc>
                <a:spcPts val="2916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Arimo"/>
              </a:rPr>
              <a:t>Thiago Villani Marinho</a:t>
            </a:r>
          </a:p>
          <a:p>
            <a:pPr algn="l" marL="488632" indent="-244316" lvl="1">
              <a:lnSpc>
                <a:spcPts val="2916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224961" y="5054794"/>
            <a:ext cx="6846945" cy="311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17"/>
              </a:lnSpc>
            </a:pPr>
            <a:r>
              <a:rPr lang="en-US" sz="2608">
                <a:solidFill>
                  <a:srgbClr val="FFFFFF">
                    <a:alpha val="80000"/>
                  </a:srgbClr>
                </a:solidFill>
                <a:latin typeface="Source Sans Pro"/>
              </a:rPr>
              <a:t>Calendário de festas e eventos universitários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329851">
            <a:off x="442767" y="1915761"/>
            <a:ext cx="1400467" cy="0"/>
          </a:xfrm>
          <a:prstGeom prst="line">
            <a:avLst/>
          </a:prstGeom>
          <a:ln cap="rnd" w="19050">
            <a:solidFill>
              <a:srgbClr val="1CADE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27617" y="1047349"/>
            <a:ext cx="14397258" cy="2034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500">
                <a:solidFill>
                  <a:srgbClr val="0C0C0C"/>
                </a:solidFill>
                <a:latin typeface="Arimo"/>
              </a:rPr>
              <a:t>PROJETO DA INTERFACE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81892" y="3186052"/>
            <a:ext cx="14488710" cy="5934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4"/>
              </a:lnSpc>
            </a:pPr>
            <a:r>
              <a:rPr lang="en-US" sz="3300">
                <a:solidFill>
                  <a:srgbClr val="000000"/>
                </a:solidFill>
                <a:latin typeface="Arimo"/>
              </a:rPr>
              <a:t>Tela de cadastro do organizador:</a:t>
            </a:r>
          </a:p>
        </p:txBody>
      </p:sp>
      <p:sp>
        <p:nvSpPr>
          <p:cNvPr name="Freeform 5" id="5" descr="Interface gráfica do usuário  Descrição gerada automaticamente"/>
          <p:cNvSpPr/>
          <p:nvPr/>
        </p:nvSpPr>
        <p:spPr>
          <a:xfrm flipH="false" flipV="false" rot="0">
            <a:off x="4025349" y="3912367"/>
            <a:ext cx="9144000" cy="5940957"/>
          </a:xfrm>
          <a:custGeom>
            <a:avLst/>
            <a:gdLst/>
            <a:ahLst/>
            <a:cxnLst/>
            <a:rect r="r" b="b" t="t" l="l"/>
            <a:pathLst>
              <a:path h="5940957" w="9144000">
                <a:moveTo>
                  <a:pt x="0" y="0"/>
                </a:moveTo>
                <a:lnTo>
                  <a:pt x="9144000" y="0"/>
                </a:lnTo>
                <a:lnTo>
                  <a:pt x="9144000" y="5940957"/>
                </a:lnTo>
                <a:lnTo>
                  <a:pt x="0" y="59409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329851">
            <a:off x="442767" y="1915761"/>
            <a:ext cx="1400467" cy="0"/>
          </a:xfrm>
          <a:prstGeom prst="line">
            <a:avLst/>
          </a:prstGeom>
          <a:ln cap="rnd" w="19050">
            <a:solidFill>
              <a:srgbClr val="1CADE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27617" y="1047349"/>
            <a:ext cx="14397258" cy="2034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500">
                <a:solidFill>
                  <a:srgbClr val="0C0C0C"/>
                </a:solidFill>
                <a:latin typeface="Arimo"/>
              </a:rPr>
              <a:t>PROJETO DA INTERFACE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81892" y="3484225"/>
            <a:ext cx="14488710" cy="5934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8667" indent="-384334" lvl="1">
              <a:lnSpc>
                <a:spcPts val="3564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Arimo"/>
              </a:rPr>
              <a:t>Tela de cadastro do universitário:</a:t>
            </a:r>
          </a:p>
        </p:txBody>
      </p:sp>
      <p:sp>
        <p:nvSpPr>
          <p:cNvPr name="Freeform 5" id="5" descr="Interface gráfica do usuário  Descrição gerada automaticamente"/>
          <p:cNvSpPr/>
          <p:nvPr/>
        </p:nvSpPr>
        <p:spPr>
          <a:xfrm flipH="false" flipV="false" rot="0">
            <a:off x="4572000" y="4140817"/>
            <a:ext cx="9144000" cy="5881626"/>
          </a:xfrm>
          <a:custGeom>
            <a:avLst/>
            <a:gdLst/>
            <a:ahLst/>
            <a:cxnLst/>
            <a:rect r="r" b="b" t="t" l="l"/>
            <a:pathLst>
              <a:path h="5881626" w="9144000">
                <a:moveTo>
                  <a:pt x="0" y="0"/>
                </a:moveTo>
                <a:lnTo>
                  <a:pt x="9144000" y="0"/>
                </a:lnTo>
                <a:lnTo>
                  <a:pt x="9144000" y="5881627"/>
                </a:lnTo>
                <a:lnTo>
                  <a:pt x="0" y="58816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329851">
            <a:off x="442767" y="1915761"/>
            <a:ext cx="1400467" cy="0"/>
          </a:xfrm>
          <a:prstGeom prst="line">
            <a:avLst/>
          </a:prstGeom>
          <a:ln cap="rnd" w="19050">
            <a:solidFill>
              <a:srgbClr val="1CADE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27617" y="1047349"/>
            <a:ext cx="14397258" cy="2034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500">
                <a:solidFill>
                  <a:srgbClr val="0C0C0C"/>
                </a:solidFill>
                <a:latin typeface="Arimo"/>
              </a:rPr>
              <a:t>METODOLOGIA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81892" y="3484225"/>
            <a:ext cx="14488710" cy="5934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4827" indent="-262414" lvl="1">
              <a:lnSpc>
                <a:spcPts val="3564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Arimo"/>
              </a:rPr>
              <a:t>A metodologia inclui as definições de ferramentas utilizadas pela equipe, tanto para a manutenção dos códigos e outros artefatos quanto para a organização do time na execução das tarefas do projeto.</a:t>
            </a:r>
          </a:p>
          <a:p>
            <a:pPr algn="l" marL="524827" indent="-262414" lvl="1">
              <a:lnSpc>
                <a:spcPts val="3564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329851">
            <a:off x="442767" y="1915761"/>
            <a:ext cx="1400467" cy="0"/>
          </a:xfrm>
          <a:prstGeom prst="line">
            <a:avLst/>
          </a:prstGeom>
          <a:ln cap="rnd" w="19050">
            <a:solidFill>
              <a:srgbClr val="1CADE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27617" y="1047349"/>
            <a:ext cx="14397258" cy="2034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500">
                <a:solidFill>
                  <a:srgbClr val="0C0C0C"/>
                </a:solidFill>
                <a:latin typeface="Arimo"/>
              </a:rPr>
              <a:t>CONTEXTO DO PROBLEMA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81892" y="3417964"/>
            <a:ext cx="14969101" cy="5934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4"/>
              </a:lnSpc>
            </a:pPr>
          </a:p>
          <a:p>
            <a:pPr algn="l">
              <a:lnSpc>
                <a:spcPts val="3564"/>
              </a:lnSpc>
            </a:pPr>
          </a:p>
          <a:p>
            <a:pPr algn="l" marL="734377" indent="-367189" lvl="1">
              <a:lnSpc>
                <a:spcPts val="3564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Arimo"/>
              </a:rPr>
              <a:t>A vida universitária é marcada por uma diversidade de eventos e festas que enriquecem a experiência acadêmica, influenciando diretamente na sociabilidade, ambientação e cultural. </a:t>
            </a:r>
          </a:p>
          <a:p>
            <a:pPr algn="l" marL="734377" indent="-367189" lvl="1">
              <a:lnSpc>
                <a:spcPts val="3564"/>
              </a:lnSpc>
            </a:pPr>
          </a:p>
          <a:p>
            <a:pPr algn="l" marL="734377" indent="-367189" lvl="1">
              <a:lnSpc>
                <a:spcPts val="3564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Arimo"/>
              </a:rPr>
              <a:t>Os universitários tem dificuldade em participar de eventos e festas acadêmicas devido à falta de organização das informações e à sobrecarga de compromissos, o que dificulta o engajamento em todas as atividades universitárias.</a:t>
            </a:r>
          </a:p>
          <a:p>
            <a:pPr algn="l" marL="734377" indent="-367189" lvl="1">
              <a:lnSpc>
                <a:spcPts val="3564"/>
              </a:lnSpc>
            </a:pPr>
          </a:p>
          <a:p>
            <a:pPr algn="l" marL="734377" indent="-367189" lvl="1">
              <a:lnSpc>
                <a:spcPts val="3564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Arimo"/>
              </a:rPr>
              <a:t>A ausência dessas experiências pode privá-los de oportunidades valiosas de networking, aprendizado informal e enriquecimento cultural.</a:t>
            </a:r>
          </a:p>
          <a:p>
            <a:pPr algn="l" marL="734377" indent="-367189" lvl="1">
              <a:lnSpc>
                <a:spcPts val="3564"/>
              </a:lnSpc>
            </a:pPr>
          </a:p>
          <a:p>
            <a:pPr algn="l" marL="734377" indent="-367189" lvl="1">
              <a:lnSpc>
                <a:spcPts val="3564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329851">
            <a:off x="442767" y="1915761"/>
            <a:ext cx="1400467" cy="0"/>
          </a:xfrm>
          <a:prstGeom prst="line">
            <a:avLst/>
          </a:prstGeom>
          <a:ln cap="rnd" w="19050">
            <a:solidFill>
              <a:srgbClr val="1CADE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27617" y="1047349"/>
            <a:ext cx="14397258" cy="2034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500">
                <a:solidFill>
                  <a:srgbClr val="0C0C0C"/>
                </a:solidFill>
                <a:latin typeface="Arimo"/>
              </a:rPr>
              <a:t>PÚBLICO-ALVO | PERSONAS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39252" y="3931485"/>
            <a:ext cx="14935972" cy="5669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4"/>
              </a:lnSpc>
            </a:pPr>
            <a:r>
              <a:rPr lang="en-US" sz="3300">
                <a:solidFill>
                  <a:srgbClr val="000000"/>
                </a:solidFill>
                <a:latin typeface="Arimo"/>
              </a:rPr>
              <a:t>As personas tratadas, são jovens de universidades que acabaram de sair do ensino médio e aqueles jovens que já são veteranos da universidade com o mesmo objetivo em si, ter uma motivação a mais na universidade e criar vínculos com mais pessoas aumentando também o “networking” entre os alunos. 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329851">
            <a:off x="442767" y="1915761"/>
            <a:ext cx="1400467" cy="0"/>
          </a:xfrm>
          <a:prstGeom prst="line">
            <a:avLst/>
          </a:prstGeom>
          <a:ln cap="rnd" w="19050">
            <a:solidFill>
              <a:srgbClr val="1CADE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27617" y="1047349"/>
            <a:ext cx="14397258" cy="2034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500">
                <a:solidFill>
                  <a:srgbClr val="0C0C0C"/>
                </a:solidFill>
                <a:latin typeface="Arimo"/>
              </a:rPr>
              <a:t>PROPOSTA DE SOLUÇÃO | OBJETIVOS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95646" y="3550486"/>
            <a:ext cx="14786884" cy="6116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4"/>
              </a:lnSpc>
            </a:pPr>
            <a:r>
              <a:rPr lang="en-US" sz="3300">
                <a:solidFill>
                  <a:srgbClr val="000000"/>
                </a:solidFill>
                <a:latin typeface="Arimo"/>
              </a:rPr>
              <a:t>O objetivo principal do projeto é desenvolver um calendário de eventos universitários que ofereça aos usuários a capacidade de identificar, sincronizar e participar dos eventos conforme suas agendas pessoais. A plataforma visa proporcionar uma experiência intuitiva e de fácil acesso, permitindo que os estudantes visualizem, participem e personalizem sua interação com festas, palestras, workshops e outras atividades acadêmicas.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329851">
            <a:off x="442767" y="1915761"/>
            <a:ext cx="1400467" cy="0"/>
          </a:xfrm>
          <a:prstGeom prst="line">
            <a:avLst/>
          </a:prstGeom>
          <a:ln cap="rnd" w="19050">
            <a:solidFill>
              <a:srgbClr val="1CADE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27617" y="1047349"/>
            <a:ext cx="14397258" cy="2034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500">
                <a:solidFill>
                  <a:srgbClr val="0C0C0C"/>
                </a:solidFill>
                <a:latin typeface="Arimo"/>
              </a:rPr>
              <a:t>HISTÓRIAS DE USUÁRIOS E REQUISITOS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83718" y="3451095"/>
            <a:ext cx="14786882" cy="6580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4"/>
              </a:lnSpc>
            </a:pPr>
            <a:r>
              <a:rPr lang="en-US" sz="3300">
                <a:solidFill>
                  <a:srgbClr val="000000"/>
                </a:solidFill>
                <a:latin typeface="Arimo"/>
              </a:rPr>
              <a:t>Histórias de Usuários</a:t>
            </a:r>
          </a:p>
          <a:p>
            <a:pPr algn="l" marL="597217" indent="-298609" lvl="1">
              <a:lnSpc>
                <a:spcPts val="3564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Arimo"/>
              </a:rPr>
              <a:t>Como estudante universitário, gostaria de poder visualizar um calendário com todos os eventos acadêmicos para poder planejar minha participação.</a:t>
            </a:r>
          </a:p>
          <a:p>
            <a:pPr algn="l" marL="597217" indent="-298609" lvl="1">
              <a:lnSpc>
                <a:spcPts val="3564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Arimo"/>
              </a:rPr>
              <a:t>Como organizador de eventos, gostaria de poder cadastrar novos eventos na plataforma para alcançar mais estudantes interessados.</a:t>
            </a:r>
          </a:p>
          <a:p>
            <a:pPr algn="l" marL="597217" indent="-298609" lvl="1">
              <a:lnSpc>
                <a:spcPts val="3564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Arimo"/>
              </a:rPr>
              <a:t>Como usuário da plataforma, gostaria de receber notificações sobre eventos próximos que se encaixem nos meus interesses para não perder nenhuma oportunidade.</a:t>
            </a:r>
          </a:p>
          <a:p>
            <a:pPr algn="l" marL="597217" indent="-298609" lvl="1">
              <a:lnSpc>
                <a:spcPts val="3564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Arimo"/>
              </a:rPr>
              <a:t>Como estudante ocupado, gostaria de poder sincronizar o calendário da plataforma com minha agenda pessoal para evitar conflitos de horários.</a:t>
            </a:r>
          </a:p>
          <a:p>
            <a:pPr algn="l" marL="597217" indent="-298609" lvl="1">
              <a:lnSpc>
                <a:spcPts val="3564"/>
              </a:lnSpc>
            </a:pPr>
          </a:p>
          <a:p>
            <a:pPr algn="l" marL="597217" indent="-298609" lvl="1">
              <a:lnSpc>
                <a:spcPts val="3564"/>
              </a:lnSpc>
            </a:pPr>
          </a:p>
          <a:p>
            <a:pPr algn="l" marL="597217" indent="-298609" lvl="1">
              <a:lnSpc>
                <a:spcPts val="3564"/>
              </a:lnSpc>
            </a:pPr>
          </a:p>
          <a:p>
            <a:pPr algn="l" marL="597217" indent="-298609" lvl="1">
              <a:lnSpc>
                <a:spcPts val="3564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329851">
            <a:off x="442767" y="1915761"/>
            <a:ext cx="1400467" cy="0"/>
          </a:xfrm>
          <a:prstGeom prst="line">
            <a:avLst/>
          </a:prstGeom>
          <a:ln cap="rnd" w="19050">
            <a:solidFill>
              <a:srgbClr val="1CADE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27617" y="1047349"/>
            <a:ext cx="14397258" cy="2034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500">
                <a:solidFill>
                  <a:srgbClr val="0C0C0C"/>
                </a:solidFill>
                <a:latin typeface="Arimo"/>
              </a:rPr>
              <a:t>HISTÓRIAS DE USUÁRIOS E REQUISITOS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81892" y="3522325"/>
            <a:ext cx="14488710" cy="5896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1179" indent="-285589" lvl="1">
              <a:lnSpc>
                <a:spcPts val="1908"/>
              </a:lnSpc>
              <a:buFont typeface="Arial"/>
              <a:buChar char="•"/>
            </a:pPr>
            <a:r>
              <a:rPr lang="en-US" sz="2208">
                <a:solidFill>
                  <a:srgbClr val="000000"/>
                </a:solidFill>
                <a:latin typeface="Arimo"/>
              </a:rPr>
              <a:t>Requisitos Funcionais</a:t>
            </a:r>
          </a:p>
          <a:p>
            <a:pPr algn="l" marL="399729" indent="-199864" lvl="1">
              <a:lnSpc>
                <a:spcPts val="1908"/>
              </a:lnSpc>
              <a:buFont typeface="Arial"/>
              <a:buChar char="•"/>
            </a:pPr>
            <a:r>
              <a:rPr lang="en-US" sz="2208">
                <a:solidFill>
                  <a:srgbClr val="000000"/>
                </a:solidFill>
                <a:latin typeface="Arimo"/>
              </a:rPr>
              <a:t>Oferecer uma funcionalidade de pesquisa para os usuários encontrarem facilmente o conteúdo desejado.</a:t>
            </a:r>
          </a:p>
          <a:p>
            <a:pPr algn="l" marL="399729" indent="-199864" lvl="1">
              <a:lnSpc>
                <a:spcPts val="1908"/>
              </a:lnSpc>
              <a:buFont typeface="Arial"/>
              <a:buChar char="•"/>
            </a:pPr>
            <a:r>
              <a:rPr lang="en-US" sz="2208">
                <a:solidFill>
                  <a:srgbClr val="000000"/>
                </a:solidFill>
                <a:latin typeface="Arimo"/>
              </a:rPr>
              <a:t>Cadastro dos participantes.</a:t>
            </a:r>
          </a:p>
          <a:p>
            <a:pPr algn="l" marL="399729" indent="-199864" lvl="1">
              <a:lnSpc>
                <a:spcPts val="1908"/>
              </a:lnSpc>
              <a:buFont typeface="Arial"/>
              <a:buChar char="•"/>
            </a:pPr>
            <a:r>
              <a:rPr lang="en-US" sz="2208">
                <a:solidFill>
                  <a:srgbClr val="000000"/>
                </a:solidFill>
                <a:latin typeface="Arimo"/>
              </a:rPr>
              <a:t>Cadastro dos organizadores</a:t>
            </a:r>
          </a:p>
          <a:p>
            <a:pPr algn="l" marL="399729" indent="-199864" lvl="1">
              <a:lnSpc>
                <a:spcPts val="1908"/>
              </a:lnSpc>
              <a:buFont typeface="Arial"/>
              <a:buChar char="•"/>
            </a:pPr>
            <a:r>
              <a:rPr lang="en-US" sz="2208">
                <a:solidFill>
                  <a:srgbClr val="000000"/>
                </a:solidFill>
                <a:latin typeface="Arimo"/>
              </a:rPr>
              <a:t>Cadastro das festas.</a:t>
            </a:r>
          </a:p>
          <a:p>
            <a:pPr algn="l" marL="399729" indent="-199864" lvl="1">
              <a:lnSpc>
                <a:spcPts val="1908"/>
              </a:lnSpc>
              <a:buFont typeface="Arial"/>
              <a:buChar char="•"/>
            </a:pPr>
            <a:r>
              <a:rPr lang="en-US" sz="2208">
                <a:solidFill>
                  <a:srgbClr val="000000"/>
                </a:solidFill>
                <a:latin typeface="Arimo"/>
              </a:rPr>
              <a:t>Fornecer informações e descrição das festas e eventos.</a:t>
            </a:r>
          </a:p>
          <a:p>
            <a:pPr algn="l" marL="399729" indent="-199864" lvl="1">
              <a:lnSpc>
                <a:spcPts val="1908"/>
              </a:lnSpc>
              <a:buFont typeface="Arial"/>
              <a:buChar char="•"/>
            </a:pPr>
            <a:r>
              <a:rPr lang="en-US" sz="2208">
                <a:solidFill>
                  <a:srgbClr val="000000"/>
                </a:solidFill>
                <a:latin typeface="Arimo"/>
              </a:rPr>
              <a:t>Confirmação de presença nos eventos.</a:t>
            </a:r>
          </a:p>
          <a:p>
            <a:pPr algn="l" marL="399729" indent="-199864" lvl="1">
              <a:lnSpc>
                <a:spcPts val="1908"/>
              </a:lnSpc>
              <a:buFont typeface="Arial"/>
              <a:buChar char="•"/>
            </a:pPr>
            <a:r>
              <a:rPr lang="en-US" sz="2208">
                <a:solidFill>
                  <a:srgbClr val="000000"/>
                </a:solidFill>
                <a:latin typeface="Arimo"/>
              </a:rPr>
              <a:t>Opção de retirada de ingressos para eventos com público restrito.</a:t>
            </a:r>
          </a:p>
          <a:p>
            <a:pPr algn="l" marL="399729" indent="-199864" lvl="1">
              <a:lnSpc>
                <a:spcPts val="1908"/>
              </a:lnSpc>
              <a:buFont typeface="Arial"/>
              <a:buChar char="•"/>
            </a:pPr>
            <a:r>
              <a:rPr lang="en-US" sz="2208">
                <a:solidFill>
                  <a:srgbClr val="000000"/>
                </a:solidFill>
                <a:latin typeface="Arimo"/>
              </a:rPr>
              <a:t>Conexão com redes sociais, para que os usuários compartilhem nos perfis pessoais.</a:t>
            </a:r>
          </a:p>
          <a:p>
            <a:pPr algn="l" marL="399729" indent="-199864" lvl="1">
              <a:lnSpc>
                <a:spcPts val="1908"/>
              </a:lnSpc>
              <a:buFont typeface="Arial"/>
              <a:buChar char="•"/>
            </a:pPr>
            <a:r>
              <a:rPr lang="en-US" sz="2208">
                <a:solidFill>
                  <a:srgbClr val="000000"/>
                </a:solidFill>
                <a:latin typeface="Arimo"/>
              </a:rPr>
              <a:t>Cadastro de universidades e organizações estudantis, como atléticas, grêmios, empresa júnior e núcleos.</a:t>
            </a:r>
          </a:p>
          <a:p>
            <a:pPr algn="l" marL="399729" indent="-199864" lvl="1">
              <a:lnSpc>
                <a:spcPts val="1908"/>
              </a:lnSpc>
              <a:buFont typeface="Arial"/>
              <a:buChar char="•"/>
            </a:pPr>
            <a:r>
              <a:rPr lang="en-US" sz="2208">
                <a:solidFill>
                  <a:srgbClr val="000000"/>
                </a:solidFill>
                <a:latin typeface="Arimo"/>
              </a:rPr>
              <a:t>Enviar notificações aos usuários sobre os eventos.</a:t>
            </a:r>
          </a:p>
          <a:p>
            <a:pPr algn="l" marL="399729" indent="-199864" lvl="1">
              <a:lnSpc>
                <a:spcPts val="1908"/>
              </a:lnSpc>
              <a:buFont typeface="Arial"/>
              <a:buChar char="•"/>
            </a:pPr>
            <a:r>
              <a:rPr lang="en-US" sz="2208">
                <a:solidFill>
                  <a:srgbClr val="000000"/>
                </a:solidFill>
                <a:latin typeface="Arimo"/>
              </a:rPr>
              <a:t>coletar feedbacks das festas e eventos</a:t>
            </a:r>
          </a:p>
          <a:p>
            <a:pPr algn="l" marL="399729" indent="-199864" lvl="1">
              <a:lnSpc>
                <a:spcPts val="1908"/>
              </a:lnSpc>
            </a:pPr>
          </a:p>
          <a:p>
            <a:pPr algn="l" marL="399729" indent="-199864" lvl="1">
              <a:lnSpc>
                <a:spcPts val="1908"/>
              </a:lnSpc>
            </a:pPr>
          </a:p>
          <a:p>
            <a:pPr algn="l" marL="399729" indent="-199864" lvl="1">
              <a:lnSpc>
                <a:spcPts val="1908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329851">
            <a:off x="442767" y="1915761"/>
            <a:ext cx="1400467" cy="0"/>
          </a:xfrm>
          <a:prstGeom prst="line">
            <a:avLst/>
          </a:prstGeom>
          <a:ln cap="rnd" w="19050">
            <a:solidFill>
              <a:srgbClr val="1CADE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27617" y="1047349"/>
            <a:ext cx="14397258" cy="2034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500">
                <a:solidFill>
                  <a:srgbClr val="0C0C0C"/>
                </a:solidFill>
                <a:latin typeface="Arimo"/>
              </a:rPr>
              <a:t>HISTÓRIAS DE USUÁRIOS E REQUISITOS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81892" y="3512800"/>
            <a:ext cx="14488710" cy="5905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8545" indent="-324273" lvl="1">
              <a:lnSpc>
                <a:spcPts val="2562"/>
              </a:lnSpc>
              <a:buFont typeface="Arial"/>
              <a:buChar char="•"/>
            </a:pPr>
            <a:r>
              <a:rPr lang="en-US" sz="2636">
                <a:solidFill>
                  <a:srgbClr val="000000"/>
                </a:solidFill>
                <a:latin typeface="Arimo"/>
              </a:rPr>
              <a:t>Requisitos Não Funcionais</a:t>
            </a:r>
          </a:p>
          <a:p>
            <a:pPr algn="l" marL="477095" indent="-238548" lvl="1">
              <a:lnSpc>
                <a:spcPts val="2562"/>
              </a:lnSpc>
              <a:buFont typeface="Arial"/>
              <a:buChar char="•"/>
            </a:pPr>
            <a:r>
              <a:rPr lang="en-US" sz="2636">
                <a:solidFill>
                  <a:srgbClr val="000000"/>
                </a:solidFill>
                <a:latin typeface="Arimo"/>
              </a:rPr>
              <a:t>Site responsivo.</a:t>
            </a:r>
          </a:p>
          <a:p>
            <a:pPr algn="l" marL="477095" indent="-238548" lvl="1">
              <a:lnSpc>
                <a:spcPts val="2562"/>
              </a:lnSpc>
              <a:buFont typeface="Arial"/>
              <a:buChar char="•"/>
            </a:pPr>
            <a:r>
              <a:rPr lang="en-US" sz="2636">
                <a:solidFill>
                  <a:srgbClr val="000000"/>
                </a:solidFill>
                <a:latin typeface="Arimo"/>
              </a:rPr>
              <a:t>Backup e recuperação</a:t>
            </a:r>
          </a:p>
          <a:p>
            <a:pPr algn="l" marL="477095" indent="-238548" lvl="1">
              <a:lnSpc>
                <a:spcPts val="2562"/>
              </a:lnSpc>
              <a:buFont typeface="Arial"/>
              <a:buChar char="•"/>
            </a:pPr>
            <a:r>
              <a:rPr lang="en-US" sz="2636">
                <a:solidFill>
                  <a:srgbClr val="000000"/>
                </a:solidFill>
                <a:latin typeface="Arimo"/>
              </a:rPr>
              <a:t>Consumo de Bateria e Dados: Otimizar o aplicativo para minimizar o consumo de bateria e dados móveis dos usuários. especialmente importante em eventos de longa duração.</a:t>
            </a:r>
          </a:p>
          <a:p>
            <a:pPr algn="l" marL="477095" indent="-238548" lvl="1">
              <a:lnSpc>
                <a:spcPts val="2562"/>
              </a:lnSpc>
              <a:buFont typeface="Arial"/>
              <a:buChar char="•"/>
            </a:pPr>
            <a:r>
              <a:rPr lang="en-US" sz="2636">
                <a:solidFill>
                  <a:srgbClr val="000000"/>
                </a:solidFill>
                <a:latin typeface="Arimo"/>
              </a:rPr>
              <a:t>O sistema deve ser compatível com uma variedade de Média dispositivos e navegadores web populares.</a:t>
            </a:r>
          </a:p>
          <a:p>
            <a:pPr algn="l" marL="477095" indent="-238548" lvl="1">
              <a:lnSpc>
                <a:spcPts val="2562"/>
              </a:lnSpc>
              <a:buFont typeface="Arial"/>
              <a:buChar char="•"/>
            </a:pPr>
            <a:r>
              <a:rPr lang="en-US" sz="2636">
                <a:solidFill>
                  <a:srgbClr val="000000"/>
                </a:solidFill>
                <a:latin typeface="Arimo"/>
              </a:rPr>
              <a:t>Sistema de autenticação e autorização para proteger os dados Alta dos usuários, garantindo que apenas pessoas autorizadas possam acessar, modificar ou excluir eventos no calendário.</a:t>
            </a:r>
          </a:p>
          <a:p>
            <a:pPr algn="l" marL="552426" indent="-276213" lvl="1">
              <a:lnSpc>
                <a:spcPts val="2967"/>
              </a:lnSpc>
              <a:buFont typeface="Arial"/>
              <a:buChar char="•"/>
            </a:pPr>
            <a:r>
              <a:rPr lang="en-US" sz="3052">
                <a:solidFill>
                  <a:srgbClr val="000000"/>
                </a:solidFill>
                <a:latin typeface="Arimo"/>
              </a:rPr>
              <a:t>Garantir a usabilidade, tendo como prioridade uma interface auto intuitiva e amigável para  que incentive mais usuários e tenha maior satisfação.</a:t>
            </a:r>
          </a:p>
          <a:p>
            <a:pPr algn="l" marL="477095" indent="-238548" lvl="1">
              <a:lnSpc>
                <a:spcPts val="2562"/>
              </a:lnSpc>
            </a:pPr>
          </a:p>
          <a:p>
            <a:pPr algn="l" marL="477095" indent="-238548" lvl="1">
              <a:lnSpc>
                <a:spcPts val="2562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329851">
            <a:off x="442767" y="1915761"/>
            <a:ext cx="1400467" cy="0"/>
          </a:xfrm>
          <a:prstGeom prst="line">
            <a:avLst/>
          </a:prstGeom>
          <a:ln cap="rnd" w="19050">
            <a:solidFill>
              <a:srgbClr val="1CADE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27617" y="1047349"/>
            <a:ext cx="14397258" cy="2034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500">
                <a:solidFill>
                  <a:srgbClr val="0C0C0C"/>
                </a:solidFill>
                <a:latin typeface="Arimo"/>
              </a:rPr>
              <a:t>PROJETO DA INTERFACE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81892" y="3484225"/>
            <a:ext cx="14488710" cy="5934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4"/>
              </a:lnSpc>
            </a:pPr>
            <a:r>
              <a:rPr lang="en-US" sz="3300">
                <a:solidFill>
                  <a:srgbClr val="000000"/>
                </a:solidFill>
                <a:latin typeface="Arimo"/>
              </a:rPr>
              <a:t>Dentre as preocupações para a montagem da interface do sistema, estamos estabelecendo foco em questões como agilidade, acessibilidade e usabilidade. Desta forma, o projeto tem uma identidade visual padronizada em todas as telas que são projetadas para funcionamento em desktops e dispositivos móveis.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329851">
            <a:off x="442767" y="1915761"/>
            <a:ext cx="1400467" cy="0"/>
          </a:xfrm>
          <a:prstGeom prst="line">
            <a:avLst/>
          </a:prstGeom>
          <a:ln cap="rnd" w="19050">
            <a:solidFill>
              <a:srgbClr val="1CADE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27617" y="1047349"/>
            <a:ext cx="14397258" cy="2034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500">
                <a:solidFill>
                  <a:srgbClr val="0C0C0C"/>
                </a:solidFill>
                <a:latin typeface="Arimo"/>
              </a:rPr>
              <a:t>PROJETO DA INTERFACE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81892" y="2887877"/>
            <a:ext cx="14488710" cy="5934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8667" indent="-384334" lvl="1">
              <a:lnSpc>
                <a:spcPts val="3564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Arimo"/>
              </a:rPr>
              <a:t>Tela de acesso:</a:t>
            </a:r>
          </a:p>
        </p:txBody>
      </p:sp>
      <p:sp>
        <p:nvSpPr>
          <p:cNvPr name="Freeform 5" id="5" descr="Interface gráfica do usuário, Aplicativo  Descrição gerada automaticamente"/>
          <p:cNvSpPr/>
          <p:nvPr/>
        </p:nvSpPr>
        <p:spPr>
          <a:xfrm flipH="false" flipV="false" rot="0">
            <a:off x="3793434" y="3581355"/>
            <a:ext cx="9144000" cy="5874116"/>
          </a:xfrm>
          <a:custGeom>
            <a:avLst/>
            <a:gdLst/>
            <a:ahLst/>
            <a:cxnLst/>
            <a:rect r="r" b="b" t="t" l="l"/>
            <a:pathLst>
              <a:path h="5874116" w="9144000">
                <a:moveTo>
                  <a:pt x="0" y="0"/>
                </a:moveTo>
                <a:lnTo>
                  <a:pt x="9144000" y="0"/>
                </a:lnTo>
                <a:lnTo>
                  <a:pt x="9144000" y="5874115"/>
                </a:lnTo>
                <a:lnTo>
                  <a:pt x="0" y="58741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DAGCcrji6cI</dc:identifier>
  <dcterms:modified xsi:type="dcterms:W3CDTF">2011-08-01T06:04:30Z</dcterms:modified>
  <cp:revision>1</cp:revision>
  <dc:title>template-apresentacao.pptx</dc:title>
</cp:coreProperties>
</file>